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34" r:id="rId2"/>
    <p:sldId id="482" r:id="rId3"/>
    <p:sldId id="437" r:id="rId4"/>
    <p:sldId id="451" r:id="rId5"/>
    <p:sldId id="440" r:id="rId6"/>
    <p:sldId id="438" r:id="rId7"/>
    <p:sldId id="475" r:id="rId8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DC5924"/>
    <a:srgbClr val="A66BD3"/>
    <a:srgbClr val="FF3300"/>
    <a:srgbClr val="FF9393"/>
    <a:srgbClr val="3366FF"/>
    <a:srgbClr val="8F45C7"/>
    <a:srgbClr val="FF3737"/>
    <a:srgbClr val="0074A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0" autoAdjust="0"/>
    <p:restoredTop sz="86510" autoAdjust="0"/>
  </p:normalViewPr>
  <p:slideViewPr>
    <p:cSldViewPr snapToGrid="0">
      <p:cViewPr varScale="1">
        <p:scale>
          <a:sx n="98" d="100"/>
          <a:sy n="98" d="100"/>
        </p:scale>
        <p:origin x="318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2352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jpg>
</file>

<file path=ppt/media/image20.png>
</file>

<file path=ppt/media/image21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466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290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345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19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521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810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  <a:extLst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id="{B60F28C6-9BA0-4632-B8B5-5A793D03AFC7}"/>
              </a:ext>
            </a:extLst>
          </p:cNvPr>
          <p:cNvSpPr txBox="1"/>
          <p:nvPr userDrawn="1"/>
        </p:nvSpPr>
        <p:spPr>
          <a:xfrm>
            <a:off x="9005881" y="6316156"/>
            <a:ext cx="2466220" cy="3678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Neal Creative</a:t>
            </a:r>
            <a:r>
              <a:rPr lang="en-US" sz="1100" baseline="0" dirty="0">
                <a:solidFill>
                  <a:schemeClr val="tx1"/>
                </a:solidFill>
              </a:rPr>
              <a:t>  | click &amp; </a:t>
            </a:r>
            <a:r>
              <a:rPr lang="en-US" sz="1100" b="1" baseline="0" dirty="0">
                <a:solidFill>
                  <a:schemeClr val="tx1"/>
                </a:solidFill>
              </a:rPr>
              <a:t>Learn more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39485"/>
            <a:ext cx="11905861" cy="6997485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314" y="-139485"/>
            <a:ext cx="12257314" cy="7072129"/>
          </a:xfrm>
        </p:spPr>
      </p:pic>
      <p:sp>
        <p:nvSpPr>
          <p:cNvPr id="14" name="Oval 13"/>
          <p:cNvSpPr/>
          <p:nvPr/>
        </p:nvSpPr>
        <p:spPr>
          <a:xfrm>
            <a:off x="1219939" y="6830506"/>
            <a:ext cx="9107555" cy="146448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1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60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227773" y="954036"/>
            <a:ext cx="5146929" cy="1477328"/>
          </a:xfrm>
        </p:spPr>
        <p:txBody>
          <a:bodyPr/>
          <a:lstStyle/>
          <a:p>
            <a:r>
              <a:rPr lang="en-US" sz="6000" dirty="0" err="1"/>
              <a:t>PedictHERS</a:t>
            </a:r>
            <a:br>
              <a:rPr lang="en-US" sz="6000" dirty="0"/>
            </a:br>
            <a:r>
              <a:rPr lang="en-US" sz="3600" dirty="0"/>
              <a:t>#</a:t>
            </a:r>
            <a:r>
              <a:rPr lang="en-US" sz="3600" dirty="0" err="1"/>
              <a:t>ReWRITE</a:t>
            </a:r>
            <a:endParaRPr lang="en-US" sz="60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86140" y="4036665"/>
            <a:ext cx="5049482" cy="2395528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  <a:latin typeface="+mj-lt"/>
              </a:rPr>
              <a:t>Mounika </a:t>
            </a:r>
            <a:r>
              <a:rPr lang="en-US" sz="2000" dirty="0" err="1">
                <a:solidFill>
                  <a:schemeClr val="tx1"/>
                </a:solidFill>
                <a:latin typeface="+mj-lt"/>
              </a:rPr>
              <a:t>Gandavarapu</a:t>
            </a:r>
            <a:endParaRPr lang="en-US" sz="2000" dirty="0">
              <a:solidFill>
                <a:schemeClr val="tx1"/>
              </a:solidFill>
              <a:latin typeface="+mj-lt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</a:rPr>
              <a:t>Radhika </a:t>
            </a:r>
            <a:r>
              <a:rPr lang="en-US" sz="2000" dirty="0" err="1">
                <a:solidFill>
                  <a:schemeClr val="tx1"/>
                </a:solidFill>
                <a:latin typeface="+mj-lt"/>
              </a:rPr>
              <a:t>Bhati</a:t>
            </a:r>
            <a:endParaRPr lang="en-US" sz="2000" dirty="0">
              <a:solidFill>
                <a:schemeClr val="tx1"/>
              </a:solidFill>
              <a:latin typeface="+mj-lt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</a:rPr>
              <a:t>Jayashree Subramanian</a:t>
            </a:r>
          </a:p>
          <a:p>
            <a:r>
              <a:rPr lang="en-US" sz="2000" dirty="0">
                <a:solidFill>
                  <a:schemeClr val="tx1"/>
                </a:solidFill>
                <a:latin typeface="+mj-lt"/>
              </a:rPr>
              <a:t>Meghna Prabhu</a:t>
            </a:r>
          </a:p>
          <a:p>
            <a:r>
              <a:rPr lang="en-US" sz="2000" dirty="0" err="1">
                <a:solidFill>
                  <a:schemeClr val="tx1"/>
                </a:solidFill>
                <a:latin typeface="+mj-lt"/>
              </a:rPr>
              <a:t>Athira</a:t>
            </a:r>
            <a:r>
              <a:rPr lang="en-US" sz="20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+mj-lt"/>
              </a:rPr>
              <a:t>Nambiath</a:t>
            </a:r>
            <a:r>
              <a:rPr lang="en-US" sz="20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+mj-lt"/>
              </a:rPr>
              <a:t>Asokan</a:t>
            </a:r>
            <a:endParaRPr lang="en-US" sz="2000" dirty="0">
              <a:solidFill>
                <a:schemeClr val="tx1"/>
              </a:solidFill>
              <a:latin typeface="+mj-lt"/>
            </a:endParaRPr>
          </a:p>
          <a:p>
            <a:r>
              <a:rPr lang="en-US" sz="2000" dirty="0" err="1">
                <a:solidFill>
                  <a:schemeClr val="tx1"/>
                </a:solidFill>
                <a:latin typeface="+mj-lt"/>
              </a:rPr>
              <a:t>Vipanchi</a:t>
            </a:r>
            <a:r>
              <a:rPr lang="en-US" sz="20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+mj-lt"/>
              </a:rPr>
              <a:t>Chacham</a:t>
            </a: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</p:spPr>
        <p:txBody>
          <a:bodyPr/>
          <a:lstStyle/>
          <a:p>
            <a:fld id="{5AE1514C-5E56-4738-A1FF-4B1CFD2A3E36}" type="slidenum">
              <a:rPr lang="en-US" sz="900" smtClean="0"/>
              <a:t>1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424997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31ADD7-44E0-49C6-AF29-3FAC3F0DBA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4800" y="2884235"/>
            <a:ext cx="11658600" cy="1089529"/>
          </a:xfrm>
        </p:spPr>
        <p:txBody>
          <a:bodyPr/>
          <a:lstStyle/>
          <a:p>
            <a:r>
              <a:rPr lang="en-US" dirty="0"/>
              <a:t>“Innovation is creation of new and rearranging of old in a new way” </a:t>
            </a:r>
          </a:p>
        </p:txBody>
      </p:sp>
    </p:spTree>
    <p:extLst>
      <p:ext uri="{BB962C8B-B14F-4D97-AF65-F5344CB8AC3E}">
        <p14:creationId xmlns:p14="http://schemas.microsoft.com/office/powerpoint/2010/main" val="3040135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8" r="16668"/>
          <a:stretch>
            <a:fillRect/>
          </a:stretch>
        </p:blipFill>
        <p:spPr>
          <a:xfrm flipH="1">
            <a:off x="-2" y="0"/>
            <a:ext cx="5572256" cy="6906638"/>
          </a:xfr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5220088" y="52029"/>
            <a:ext cx="6096000" cy="590931"/>
          </a:xfrm>
        </p:spPr>
        <p:txBody>
          <a:bodyPr/>
          <a:lstStyle/>
          <a:p>
            <a:r>
              <a:rPr lang="en" dirty="0">
                <a:latin typeface="Source Code Pro" panose="020B0604020202020204" charset="0"/>
              </a:rPr>
              <a:t>Automat</a:t>
            </a:r>
            <a:r>
              <a:rPr lang="en-US" dirty="0">
                <a:latin typeface="Source Code Pro" panose="020B0604020202020204" charset="0"/>
              </a:rPr>
              <a:t>ed</a:t>
            </a:r>
            <a:r>
              <a:rPr lang="en" dirty="0">
                <a:latin typeface="Source Code Pro" panose="020B0604020202020204" charset="0"/>
              </a:rPr>
              <a:t> Underwriting</a:t>
            </a:r>
            <a:endParaRPr lang="en-US" dirty="0">
              <a:latin typeface="Source Code Pro" panose="020B060402020202020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627289" y="2662618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Google Assistant</a:t>
            </a:r>
          </a:p>
        </p:txBody>
      </p:sp>
      <p:pic>
        <p:nvPicPr>
          <p:cNvPr id="1038" name="Picture 14" descr="Image result for google assistant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8757" y="712522"/>
            <a:ext cx="2024297" cy="202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98;p16">
            <a:extLst>
              <a:ext uri="{FF2B5EF4-FFF2-40B4-BE49-F238E27FC236}">
                <a16:creationId xmlns:a16="http://schemas.microsoft.com/office/drawing/2014/main" id="{B7EA5896-A742-4968-99F8-E2779F3F45D4}"/>
              </a:ext>
            </a:extLst>
          </p:cNvPr>
          <p:cNvSpPr txBox="1">
            <a:spLocks/>
          </p:cNvSpPr>
          <p:nvPr/>
        </p:nvSpPr>
        <p:spPr>
          <a:xfrm>
            <a:off x="5631193" y="1373354"/>
            <a:ext cx="3937158" cy="18045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b="0" dirty="0">
                <a:solidFill>
                  <a:schemeClr val="dk2"/>
                </a:solidFill>
                <a:latin typeface="Source Code Pro"/>
                <a:sym typeface="Source Code Pro"/>
              </a:rPr>
              <a:t>Simplifying the form filling process in underwriting and recommending the desired insurance products based on company profile.</a:t>
            </a:r>
          </a:p>
          <a:p>
            <a:pPr>
              <a:spcBef>
                <a:spcPts val="1600"/>
              </a:spcBef>
              <a:spcAft>
                <a:spcPts val="1600"/>
              </a:spcAft>
            </a:pPr>
            <a:endParaRPr lang="en-US" sz="3200" dirty="0"/>
          </a:p>
        </p:txBody>
      </p:sp>
      <p:sp>
        <p:nvSpPr>
          <p:cNvPr id="14" name="Google Shape;98;p16">
            <a:extLst>
              <a:ext uri="{FF2B5EF4-FFF2-40B4-BE49-F238E27FC236}">
                <a16:creationId xmlns:a16="http://schemas.microsoft.com/office/drawing/2014/main" id="{882A6F93-6DD2-4F4C-80FA-130E32274928}"/>
              </a:ext>
            </a:extLst>
          </p:cNvPr>
          <p:cNvSpPr txBox="1">
            <a:spLocks/>
          </p:cNvSpPr>
          <p:nvPr/>
        </p:nvSpPr>
        <p:spPr>
          <a:xfrm>
            <a:off x="5687015" y="3621483"/>
            <a:ext cx="4022387" cy="189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indent="0">
              <a:buFont typeface="Source Code Pro"/>
              <a:buNone/>
            </a:pPr>
            <a:r>
              <a:rPr lang="en-US" dirty="0">
                <a:solidFill>
                  <a:schemeClr val="tx1"/>
                </a:solidFill>
              </a:rPr>
              <a:t>Business Value-Add</a:t>
            </a:r>
          </a:p>
          <a:p>
            <a:pPr marL="285750" indent="-285750"/>
            <a:r>
              <a:rPr lang="en-US" dirty="0"/>
              <a:t>Increasing number of clients per agent</a:t>
            </a:r>
          </a:p>
          <a:p>
            <a:pPr marL="285750" indent="-285750"/>
            <a:r>
              <a:rPr lang="en-US" dirty="0"/>
              <a:t>Reduces the time</a:t>
            </a:r>
          </a:p>
          <a:p>
            <a:pPr marL="285750" indent="-285750"/>
            <a:r>
              <a:rPr lang="en-US" dirty="0"/>
              <a:t>Improves efficiency</a:t>
            </a:r>
          </a:p>
          <a:p>
            <a:pPr marL="285750" indent="-285750"/>
            <a:r>
              <a:rPr lang="en-US" dirty="0"/>
              <a:t>Eases the time-consuming process</a:t>
            </a:r>
          </a:p>
          <a:p>
            <a:pPr marL="0" indent="0">
              <a:buNone/>
            </a:pPr>
            <a:endParaRPr lang="en-US" dirty="0"/>
          </a:p>
          <a:p>
            <a:pPr marL="285750" indent="-285750"/>
            <a:endParaRPr lang="en-US" dirty="0"/>
          </a:p>
        </p:txBody>
      </p:sp>
      <p:sp>
        <p:nvSpPr>
          <p:cNvPr id="16" name="Google Shape;98;p16">
            <a:extLst>
              <a:ext uri="{FF2B5EF4-FFF2-40B4-BE49-F238E27FC236}">
                <a16:creationId xmlns:a16="http://schemas.microsoft.com/office/drawing/2014/main" id="{DB76C3D1-38C1-4450-8E66-3787E9164FD2}"/>
              </a:ext>
            </a:extLst>
          </p:cNvPr>
          <p:cNvSpPr txBox="1">
            <a:spLocks/>
          </p:cNvSpPr>
          <p:nvPr/>
        </p:nvSpPr>
        <p:spPr>
          <a:xfrm>
            <a:off x="9568351" y="3621483"/>
            <a:ext cx="2607014" cy="1560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indent="0">
              <a:buFont typeface="Source Code Pro"/>
              <a:buNone/>
            </a:pPr>
            <a:r>
              <a:rPr lang="en-US" dirty="0">
                <a:solidFill>
                  <a:schemeClr val="tx1"/>
                </a:solidFill>
              </a:rPr>
              <a:t>Technologies Used</a:t>
            </a:r>
          </a:p>
          <a:p>
            <a:pPr marL="285750" indent="-285750"/>
            <a:r>
              <a:rPr lang="en-US" dirty="0"/>
              <a:t>Chatbot AI</a:t>
            </a:r>
          </a:p>
          <a:p>
            <a:pPr marL="285750" indent="-285750"/>
            <a:r>
              <a:rPr lang="en-US" dirty="0"/>
              <a:t>NLP</a:t>
            </a:r>
          </a:p>
          <a:p>
            <a:pPr marL="285750" indent="-285750"/>
            <a:r>
              <a:rPr lang="en-US" dirty="0"/>
              <a:t>Google Home</a:t>
            </a:r>
          </a:p>
          <a:p>
            <a:pPr marL="285750" indent="-285750"/>
            <a:r>
              <a:rPr lang="en-US" dirty="0"/>
              <a:t>Conversational UI</a:t>
            </a:r>
          </a:p>
          <a:p>
            <a:pPr marL="285750" indent="-28575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65600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878073" y="35638"/>
            <a:ext cx="6096000" cy="535531"/>
          </a:xfrm>
        </p:spPr>
        <p:txBody>
          <a:bodyPr/>
          <a:lstStyle/>
          <a:p>
            <a:r>
              <a:rPr lang="en-US" sz="3200" dirty="0">
                <a:latin typeface="Source Code Pro" panose="020B0604020202020204" charset="0"/>
              </a:rPr>
              <a:t>Predictive Modelling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631" y="676629"/>
            <a:ext cx="5489180" cy="2149929"/>
          </a:xfrm>
          <a:prstGeom prst="rect">
            <a:avLst/>
          </a:prstGeom>
        </p:spPr>
      </p:pic>
      <p:pic>
        <p:nvPicPr>
          <p:cNvPr id="15" name="Picture Placeholder 14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49" r="30149"/>
          <a:stretch>
            <a:fillRect/>
          </a:stretch>
        </p:blipFill>
        <p:spPr>
          <a:xfrm flipH="1">
            <a:off x="-1" y="0"/>
            <a:ext cx="5768503" cy="6856100"/>
          </a:xfrm>
        </p:spPr>
      </p:pic>
      <p:sp>
        <p:nvSpPr>
          <p:cNvPr id="6" name="Google Shape;98;p16">
            <a:extLst>
              <a:ext uri="{FF2B5EF4-FFF2-40B4-BE49-F238E27FC236}">
                <a16:creationId xmlns:a16="http://schemas.microsoft.com/office/drawing/2014/main" id="{0F09656C-23D9-43A3-BAED-CD64FD1A15E8}"/>
              </a:ext>
            </a:extLst>
          </p:cNvPr>
          <p:cNvSpPr txBox="1">
            <a:spLocks/>
          </p:cNvSpPr>
          <p:nvPr/>
        </p:nvSpPr>
        <p:spPr>
          <a:xfrm>
            <a:off x="6518963" y="2657934"/>
            <a:ext cx="5030590" cy="15402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600"/>
              </a:spcBef>
              <a:spcAft>
                <a:spcPts val="1600"/>
              </a:spcAft>
            </a:pPr>
            <a:r>
              <a:rPr lang="en-US" sz="1600" b="0" dirty="0">
                <a:solidFill>
                  <a:schemeClr val="tx2"/>
                </a:solidFill>
                <a:latin typeface="Source Code Pro" panose="020B0604020202020204" charset="0"/>
              </a:rPr>
              <a:t>A predictive machine learning model is built from the sensor data for alerting the customers with a warning SMS message and an email.</a:t>
            </a:r>
          </a:p>
        </p:txBody>
      </p:sp>
      <p:sp>
        <p:nvSpPr>
          <p:cNvPr id="7" name="Google Shape;98;p16">
            <a:extLst>
              <a:ext uri="{FF2B5EF4-FFF2-40B4-BE49-F238E27FC236}">
                <a16:creationId xmlns:a16="http://schemas.microsoft.com/office/drawing/2014/main" id="{A9DB3803-710B-4482-A725-FF59EABF3F23}"/>
              </a:ext>
            </a:extLst>
          </p:cNvPr>
          <p:cNvSpPr txBox="1">
            <a:spLocks/>
          </p:cNvSpPr>
          <p:nvPr/>
        </p:nvSpPr>
        <p:spPr>
          <a:xfrm>
            <a:off x="6480439" y="4108445"/>
            <a:ext cx="2778113" cy="1165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indent="0">
              <a:buFont typeface="Source Code Pro"/>
              <a:buNone/>
            </a:pPr>
            <a:r>
              <a:rPr lang="en-US" sz="1600" dirty="0">
                <a:solidFill>
                  <a:schemeClr val="tx1"/>
                </a:solidFill>
              </a:rPr>
              <a:t>Business Value-Add</a:t>
            </a:r>
            <a:endParaRPr lang="en-US" sz="1600" dirty="0"/>
          </a:p>
          <a:p>
            <a:pPr marL="285750" indent="-285750"/>
            <a:r>
              <a:rPr lang="en-US" sz="1600" dirty="0"/>
              <a:t>Dynamic </a:t>
            </a:r>
          </a:p>
          <a:p>
            <a:pPr marL="285750" indent="-285750"/>
            <a:r>
              <a:rPr lang="en-US" sz="1600" dirty="0"/>
              <a:t>Automated</a:t>
            </a:r>
          </a:p>
          <a:p>
            <a:pPr marL="285750" indent="-285750"/>
            <a:r>
              <a:rPr lang="en-US" sz="1600" dirty="0"/>
              <a:t>Predicts a hazard in prior and alerts the customers</a:t>
            </a:r>
          </a:p>
          <a:p>
            <a:pPr marL="285750" indent="-285750"/>
            <a:r>
              <a:rPr lang="en-US" sz="1600" dirty="0"/>
              <a:t>Usage based Insurance (Pay-per-use) </a:t>
            </a:r>
          </a:p>
          <a:p>
            <a:pPr marL="285750" indent="-285750"/>
            <a:endParaRPr lang="en-US" sz="1600" dirty="0"/>
          </a:p>
          <a:p>
            <a:pPr marL="285750" indent="-285750"/>
            <a:endParaRPr lang="en-US" sz="1600" dirty="0"/>
          </a:p>
        </p:txBody>
      </p:sp>
      <p:sp>
        <p:nvSpPr>
          <p:cNvPr id="8" name="Google Shape;98;p16">
            <a:extLst>
              <a:ext uri="{FF2B5EF4-FFF2-40B4-BE49-F238E27FC236}">
                <a16:creationId xmlns:a16="http://schemas.microsoft.com/office/drawing/2014/main" id="{C31DA711-4AE4-45ED-9ED5-7E836AAD45F7}"/>
              </a:ext>
            </a:extLst>
          </p:cNvPr>
          <p:cNvSpPr txBox="1">
            <a:spLocks/>
          </p:cNvSpPr>
          <p:nvPr/>
        </p:nvSpPr>
        <p:spPr>
          <a:xfrm>
            <a:off x="9776298" y="4108445"/>
            <a:ext cx="2879387" cy="1398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indent="0">
              <a:buFont typeface="Source Code Pro"/>
              <a:buNone/>
            </a:pPr>
            <a:r>
              <a:rPr lang="en-US" sz="1600" dirty="0">
                <a:solidFill>
                  <a:schemeClr val="tx1"/>
                </a:solidFill>
              </a:rPr>
              <a:t>Technologies Used</a:t>
            </a:r>
          </a:p>
          <a:p>
            <a:pPr marL="285750" indent="-285750"/>
            <a:r>
              <a:rPr lang="en-US" sz="1600" dirty="0"/>
              <a:t>Python 3.0</a:t>
            </a:r>
          </a:p>
          <a:p>
            <a:pPr marL="285750" indent="-285750"/>
            <a:r>
              <a:rPr lang="en-US" sz="1600" dirty="0"/>
              <a:t>Machine Learning</a:t>
            </a:r>
          </a:p>
          <a:p>
            <a:pPr marL="285750" indent="-285750"/>
            <a:r>
              <a:rPr lang="en-US" sz="1600" dirty="0"/>
              <a:t>IoT (Sensor Data)</a:t>
            </a:r>
          </a:p>
          <a:p>
            <a:pPr marL="285750" indent="-285750"/>
            <a:r>
              <a:rPr lang="en-US" sz="1600" dirty="0"/>
              <a:t>SMS/E-mail</a:t>
            </a:r>
          </a:p>
          <a:p>
            <a:pPr marL="285750" indent="-285750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5570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</p:spPr>
        <p:txBody>
          <a:bodyPr/>
          <a:lstStyle/>
          <a:p>
            <a:fld id="{4997E989-D798-4C62-8E93-3D2D613C248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2552958" y="216722"/>
            <a:ext cx="6096000" cy="590931"/>
          </a:xfrm>
        </p:spPr>
        <p:txBody>
          <a:bodyPr/>
          <a:lstStyle/>
          <a:p>
            <a:r>
              <a:rPr lang="en-US" dirty="0">
                <a:latin typeface="Source Code Pro" panose="020B0604020202020204" charset="0"/>
              </a:rPr>
              <a:t>Proposed </a:t>
            </a:r>
            <a:r>
              <a:rPr lang="en-US" sz="3200" dirty="0">
                <a:latin typeface="Source Code Pro" panose="020B0604020202020204" charset="0"/>
              </a:rPr>
              <a:t>Methodology</a:t>
            </a:r>
          </a:p>
        </p:txBody>
      </p:sp>
      <p:pic>
        <p:nvPicPr>
          <p:cNvPr id="14" name="Google Shape;75;p15">
            <a:extLst>
              <a:ext uri="{FF2B5EF4-FFF2-40B4-BE49-F238E27FC236}">
                <a16:creationId xmlns:a16="http://schemas.microsoft.com/office/drawing/2014/main" id="{33F5F74A-9E81-446A-A408-CF041EAAE9C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9836" y="1589098"/>
            <a:ext cx="961823" cy="1774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77;p15">
            <a:extLst>
              <a:ext uri="{FF2B5EF4-FFF2-40B4-BE49-F238E27FC236}">
                <a16:creationId xmlns:a16="http://schemas.microsoft.com/office/drawing/2014/main" id="{F8AADF62-6359-4AE3-AC5C-E4580454AC5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1659" y="2150522"/>
            <a:ext cx="549497" cy="44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78;p15">
            <a:extLst>
              <a:ext uri="{FF2B5EF4-FFF2-40B4-BE49-F238E27FC236}">
                <a16:creationId xmlns:a16="http://schemas.microsoft.com/office/drawing/2014/main" id="{CE5D7216-901F-4968-9568-A3A63BBD8F4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242480" y="2542997"/>
            <a:ext cx="1020168" cy="44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79;p15">
            <a:extLst>
              <a:ext uri="{FF2B5EF4-FFF2-40B4-BE49-F238E27FC236}">
                <a16:creationId xmlns:a16="http://schemas.microsoft.com/office/drawing/2014/main" id="{3879A3BC-042E-42A7-BD25-F80BBE7AB2A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0677" y="2299097"/>
            <a:ext cx="705255" cy="443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80;p15">
            <a:extLst>
              <a:ext uri="{FF2B5EF4-FFF2-40B4-BE49-F238E27FC236}">
                <a16:creationId xmlns:a16="http://schemas.microsoft.com/office/drawing/2014/main" id="{CC3D8128-CB43-4C97-BDCD-A960D244F36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3861" t="8318" r="10139" b="7992"/>
          <a:stretch/>
        </p:blipFill>
        <p:spPr>
          <a:xfrm>
            <a:off x="5265774" y="1546699"/>
            <a:ext cx="1681345" cy="2012582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81;p15">
            <a:extLst>
              <a:ext uri="{FF2B5EF4-FFF2-40B4-BE49-F238E27FC236}">
                <a16:creationId xmlns:a16="http://schemas.microsoft.com/office/drawing/2014/main" id="{F468E8C2-D191-44CA-91DD-75A1B481FBB6}"/>
              </a:ext>
            </a:extLst>
          </p:cNvPr>
          <p:cNvSpPr txBox="1"/>
          <p:nvPr/>
        </p:nvSpPr>
        <p:spPr>
          <a:xfrm>
            <a:off x="4793304" y="1091723"/>
            <a:ext cx="2646779" cy="454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Marsh Insurance Form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0" name="Google Shape;86;p15">
            <a:extLst>
              <a:ext uri="{FF2B5EF4-FFF2-40B4-BE49-F238E27FC236}">
                <a16:creationId xmlns:a16="http://schemas.microsoft.com/office/drawing/2014/main" id="{426B073F-109C-473D-A7B1-86CB551DB6E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287217">
            <a:off x="7283328" y="2637221"/>
            <a:ext cx="1330602" cy="443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87;p15">
            <a:extLst>
              <a:ext uri="{FF2B5EF4-FFF2-40B4-BE49-F238E27FC236}">
                <a16:creationId xmlns:a16="http://schemas.microsoft.com/office/drawing/2014/main" id="{9C252FCF-DBFC-466F-ABD4-04477E36A3A3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81261" y="4317427"/>
            <a:ext cx="2874997" cy="1381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88;p15">
            <a:extLst>
              <a:ext uri="{FF2B5EF4-FFF2-40B4-BE49-F238E27FC236}">
                <a16:creationId xmlns:a16="http://schemas.microsoft.com/office/drawing/2014/main" id="{D38E4E5D-8674-4FBD-A0F1-012E9C4AF7C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608036">
            <a:off x="7485857" y="4317284"/>
            <a:ext cx="1471913" cy="443602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89;p15">
            <a:extLst>
              <a:ext uri="{FF2B5EF4-FFF2-40B4-BE49-F238E27FC236}">
                <a16:creationId xmlns:a16="http://schemas.microsoft.com/office/drawing/2014/main" id="{977076D8-F158-42D0-B9FC-F2079E3B63FD}"/>
              </a:ext>
            </a:extLst>
          </p:cNvPr>
          <p:cNvSpPr txBox="1"/>
          <p:nvPr/>
        </p:nvSpPr>
        <p:spPr>
          <a:xfrm>
            <a:off x="4244539" y="5738147"/>
            <a:ext cx="3499799" cy="44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Data Analysis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5" name="Google Shape;90;p15">
            <a:extLst>
              <a:ext uri="{FF2B5EF4-FFF2-40B4-BE49-F238E27FC236}">
                <a16:creationId xmlns:a16="http://schemas.microsoft.com/office/drawing/2014/main" id="{DE221207-4B96-45C3-9C4E-7139D9E86A1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949466" y="4816929"/>
            <a:ext cx="1376371" cy="443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91;p15">
            <a:extLst>
              <a:ext uri="{FF2B5EF4-FFF2-40B4-BE49-F238E27FC236}">
                <a16:creationId xmlns:a16="http://schemas.microsoft.com/office/drawing/2014/main" id="{DC48099A-721C-4849-9C52-7C6E54735B4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48383" y="5260533"/>
            <a:ext cx="1445659" cy="11164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92;p15">
            <a:extLst>
              <a:ext uri="{FF2B5EF4-FFF2-40B4-BE49-F238E27FC236}">
                <a16:creationId xmlns:a16="http://schemas.microsoft.com/office/drawing/2014/main" id="{1E0881A8-D12C-4258-9B5A-0382AF0515A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9">
            <a:off x="1398262" y="3673028"/>
            <a:ext cx="993660" cy="480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4B8E265-CD4F-4C4F-8271-C8FE01BC94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1156" y="1864170"/>
            <a:ext cx="1746100" cy="106455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7B202AD-400A-4520-B623-F8357D6DFFB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81327" y="4151077"/>
            <a:ext cx="1214459" cy="1109455"/>
          </a:xfrm>
          <a:prstGeom prst="rect">
            <a:avLst/>
          </a:prstGeom>
        </p:spPr>
      </p:pic>
      <p:pic>
        <p:nvPicPr>
          <p:cNvPr id="30" name="Picture 29" descr="A picture containing indoor, building, LEGO, toy&#10;&#10;Description automatically generated">
            <a:extLst>
              <a:ext uri="{FF2B5EF4-FFF2-40B4-BE49-F238E27FC236}">
                <a16:creationId xmlns:a16="http://schemas.microsoft.com/office/drawing/2014/main" id="{95E23348-2847-4376-8519-FF3C5C96A6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48958" y="2396449"/>
            <a:ext cx="2805260" cy="1507713"/>
          </a:xfrm>
          <a:prstGeom prst="rect">
            <a:avLst/>
          </a:prstGeom>
        </p:spPr>
      </p:pic>
      <p:sp>
        <p:nvSpPr>
          <p:cNvPr id="31" name="Google Shape;81;p15">
            <a:extLst>
              <a:ext uri="{FF2B5EF4-FFF2-40B4-BE49-F238E27FC236}">
                <a16:creationId xmlns:a16="http://schemas.microsoft.com/office/drawing/2014/main" id="{D23B18EC-9601-4A0D-9C93-7D3213D435F8}"/>
              </a:ext>
            </a:extLst>
          </p:cNvPr>
          <p:cNvSpPr txBox="1"/>
          <p:nvPr/>
        </p:nvSpPr>
        <p:spPr>
          <a:xfrm>
            <a:off x="9304531" y="3982108"/>
            <a:ext cx="1681345" cy="34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Source Code Pro"/>
                <a:ea typeface="Source Code Pro"/>
                <a:cs typeface="Source Code Pro"/>
                <a:sym typeface="Source Code Pro"/>
              </a:rPr>
              <a:t>IoT Sensors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35145990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6027482" y="27709"/>
            <a:ext cx="6096000" cy="590931"/>
          </a:xfrm>
        </p:spPr>
        <p:txBody>
          <a:bodyPr/>
          <a:lstStyle/>
          <a:p>
            <a:r>
              <a:rPr lang="en-US" dirty="0">
                <a:latin typeface="Source Code Pro" panose="020B0604020202020204" charset="0"/>
              </a:rPr>
              <a:t>Business Model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" r="1901"/>
          <a:stretch>
            <a:fillRect/>
          </a:stretch>
        </p:blipFill>
        <p:spPr/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99A9265-7CAA-4086-B7C2-70608065B688}"/>
              </a:ext>
            </a:extLst>
          </p:cNvPr>
          <p:cNvSpPr/>
          <p:nvPr/>
        </p:nvSpPr>
        <p:spPr>
          <a:xfrm>
            <a:off x="6312514" y="1485471"/>
            <a:ext cx="5934609" cy="4196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600"/>
              </a:spcAft>
            </a:pPr>
            <a:r>
              <a:rPr lang="en-US" sz="1600" b="1" dirty="0">
                <a:latin typeface="Source Code Pro" panose="020B0604020202020204" charset="0"/>
              </a:rPr>
              <a:t>Predict-hers - Benefits</a:t>
            </a:r>
            <a:endParaRPr lang="en-US" sz="1600" dirty="0">
              <a:latin typeface="Source Code Pro" panose="020B0604020202020204" charset="0"/>
            </a:endParaRP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Source Code Pro" panose="020B0604020202020204" charset="0"/>
              </a:rPr>
              <a:t>No need to spend all the insurance money on companies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Source Code Pro" panose="020B0604020202020204" charset="0"/>
              </a:rPr>
              <a:t>Additionally paid for sensor-prediction model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Source Code Pro" panose="020B0604020202020204" charset="0"/>
              </a:rPr>
              <a:t>Builds trust and retains companies from withdrawing</a:t>
            </a:r>
          </a:p>
          <a:p>
            <a:pPr>
              <a:spcAft>
                <a:spcPts val="1600"/>
              </a:spcAft>
            </a:pPr>
            <a:r>
              <a:rPr lang="en-US" sz="1600" b="1" dirty="0">
                <a:latin typeface="Source Code Pro" panose="020B0604020202020204" charset="0"/>
              </a:rPr>
              <a:t>Client - Benefits</a:t>
            </a:r>
            <a:endParaRPr lang="en-US" sz="1600" dirty="0">
              <a:latin typeface="Source Code Pro" panose="020B0604020202020204" charset="0"/>
            </a:endParaRP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Source Code Pro" panose="020B0604020202020204" charset="0"/>
              </a:rPr>
              <a:t>Needn’t claim entire insurance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Source Code Pro" panose="020B0604020202020204" charset="0"/>
              </a:rPr>
              <a:t>Saves property from destruction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Source Code Pro" panose="020B0604020202020204" charset="0"/>
              </a:rPr>
              <a:t>Premium reduces if not used every year</a:t>
            </a:r>
          </a:p>
          <a:p>
            <a:br>
              <a:rPr lang="en-US" sz="1600" dirty="0">
                <a:solidFill>
                  <a:schemeClr val="tx2"/>
                </a:solidFill>
                <a:latin typeface="Source Code Pro" panose="020B0604020202020204" charset="0"/>
              </a:rPr>
            </a:br>
            <a:endParaRPr lang="en-US" sz="1600" dirty="0">
              <a:solidFill>
                <a:schemeClr val="tx2"/>
              </a:solidFill>
              <a:latin typeface="Source Code Pr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72433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7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5426" y="2584917"/>
            <a:ext cx="9461500" cy="3088025"/>
          </a:xfrm>
        </p:spPr>
        <p:txBody>
          <a:bodyPr/>
          <a:lstStyle/>
          <a:p>
            <a:pPr marL="342900" indent="-3429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Source Code Pro" panose="020B0604020202020204" charset="0"/>
                <a:cs typeface="Times New Roman" panose="02020603050405020304" pitchFamily="18" charset="0"/>
              </a:rPr>
              <a:t>Extending it to all types of Hazards in all sectors</a:t>
            </a:r>
          </a:p>
          <a:p>
            <a:pPr marL="342900" indent="-3429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Source Code Pro" panose="020B0604020202020204" charset="0"/>
                <a:cs typeface="Times New Roman" panose="02020603050405020304" pitchFamily="18" charset="0"/>
              </a:rPr>
              <a:t>Automating end-to-end Underwriting process</a:t>
            </a:r>
          </a:p>
          <a:p>
            <a:pPr marL="342900" indent="-3429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Source Code Pro" panose="020B0604020202020204" charset="0"/>
                <a:cs typeface="Times New Roman" panose="02020603050405020304" pitchFamily="18" charset="0"/>
              </a:rPr>
              <a:t>Try with advanced Machine learning algorithms like Neural network, CNN, etc.</a:t>
            </a:r>
          </a:p>
          <a:p>
            <a:pPr marL="342900" indent="-3429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Source Code Pro" panose="020B0604020202020204" charset="0"/>
                <a:cs typeface="Times New Roman" panose="02020603050405020304" pitchFamily="18" charset="0"/>
              </a:rPr>
              <a:t>Expanding to different areas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ource Code Pro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79F09F1-AA84-4C7B-825A-8BCB1387C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128" y="933366"/>
            <a:ext cx="8804365" cy="757130"/>
          </a:xfrm>
        </p:spPr>
        <p:txBody>
          <a:bodyPr/>
          <a:lstStyle/>
          <a:p>
            <a:r>
              <a:rPr lang="en-US" sz="4800" dirty="0">
                <a:latin typeface="Source Code Pro" panose="020B0604020202020204" charset="0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3381404744"/>
      </p:ext>
    </p:extLst>
  </p:cSld>
  <p:clrMapOvr>
    <a:masterClrMapping/>
  </p:clrMapOvr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FUL Presentations.pptx" id="{F35F1979-0F96-40AB-A8BA-4291EDE5F127}" vid="{D4D34B82-5498-418F-8E4B-B445820BAA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9771</TotalTime>
  <Words>237</Words>
  <Application>Microsoft Office PowerPoint</Application>
  <PresentationFormat>Widescreen</PresentationFormat>
  <Paragraphs>64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Source Code Pro</vt:lpstr>
      <vt:lpstr>Wingdings</vt:lpstr>
      <vt:lpstr>Storybuilding Neal Creative</vt:lpstr>
      <vt:lpstr>PedictHERS #ReWRITE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Work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POWERFUL</dc:title>
  <dc:subject/>
  <dc:creator>Jaison  N. John</dc:creator>
  <cp:keywords/>
  <dc:description/>
  <cp:lastModifiedBy>Jayashree Subramanian</cp:lastModifiedBy>
  <cp:revision>504</cp:revision>
  <dcterms:created xsi:type="dcterms:W3CDTF">2017-06-23T03:26:37Z</dcterms:created>
  <dcterms:modified xsi:type="dcterms:W3CDTF">2019-04-07T19:09:20Z</dcterms:modified>
  <cp:category/>
</cp:coreProperties>
</file>

<file path=docProps/thumbnail.jpeg>
</file>